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8" r:id="rId3"/>
    <p:sldId id="257" r:id="rId4"/>
    <p:sldId id="262" r:id="rId5"/>
    <p:sldId id="268" r:id="rId6"/>
    <p:sldId id="269" r:id="rId7"/>
    <p:sldId id="272" r:id="rId8"/>
    <p:sldId id="270" r:id="rId9"/>
    <p:sldId id="263" r:id="rId10"/>
    <p:sldId id="271" r:id="rId11"/>
    <p:sldId id="260" r:id="rId12"/>
    <p:sldId id="274" r:id="rId13"/>
    <p:sldId id="266" r:id="rId14"/>
    <p:sldId id="265" r:id="rId15"/>
    <p:sldId id="267" r:id="rId16"/>
    <p:sldId id="264" r:id="rId17"/>
    <p:sldId id="273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A3CE9-2EA8-4776-89E4-73194BA8D7C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5831E-2F31-4A7E-9032-E68CB7F94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1EA0852-7311-47EA-947C-59AD567FBC8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CBF6BFA-222F-46CA-AB28-CE5E848850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A0852-7311-47EA-947C-59AD567FBC8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F6BFA-222F-46CA-AB28-CE5E84885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A0852-7311-47EA-947C-59AD567FBC8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F6BFA-222F-46CA-AB28-CE5E84885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A0852-7311-47EA-947C-59AD567FBC8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F6BFA-222F-46CA-AB28-CE5E84885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1EA0852-7311-47EA-947C-59AD567FBC8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CBF6BFA-222F-46CA-AB28-CE5E848850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A0852-7311-47EA-947C-59AD567FBC8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CBF6BFA-222F-46CA-AB28-CE5E848850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A0852-7311-47EA-947C-59AD567FBC8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CBF6BFA-222F-46CA-AB28-CE5E84885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A0852-7311-47EA-947C-59AD567FBC8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F6BFA-222F-46CA-AB28-CE5E848850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A0852-7311-47EA-947C-59AD567FBC8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F6BFA-222F-46CA-AB28-CE5E84885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1EA0852-7311-47EA-947C-59AD567FBC8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CBF6BFA-222F-46CA-AB28-CE5E848850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1EA0852-7311-47EA-947C-59AD567FBC8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CBF6BFA-222F-46CA-AB28-CE5E848850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1EA0852-7311-47EA-947C-59AD567FBC8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CBF6BFA-222F-46CA-AB28-CE5E848850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Antigone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Short Position Paper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to First TELLCON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Thesis statement should incorporate 3 reasons why you are supporting one or the other side</a:t>
            </a:r>
          </a:p>
          <a:p>
            <a:endParaRPr lang="en-US" dirty="0" smtClean="0"/>
          </a:p>
          <a:p>
            <a:r>
              <a:rPr lang="en-US" dirty="0" smtClean="0"/>
              <a:t>Those three things will be the topic sentence of 3 TELLCON paragraphs</a:t>
            </a:r>
          </a:p>
          <a:p>
            <a:endParaRPr lang="en-US" dirty="0" smtClean="0"/>
          </a:p>
          <a:p>
            <a:r>
              <a:rPr lang="en-US" dirty="0" smtClean="0"/>
              <a:t>Each TELLCON needs 3 pieces of evidence with links (explanation as to why they prove your character is right)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3 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46236"/>
            <a:ext cx="88392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TELLCon</a:t>
            </a:r>
            <a:endParaRPr lang="en-US" dirty="0" smtClean="0"/>
          </a:p>
          <a:p>
            <a:pPr lvl="1"/>
            <a:r>
              <a:rPr lang="en-US" dirty="0" smtClean="0"/>
              <a:t>Topic- the argument for </a:t>
            </a:r>
            <a:r>
              <a:rPr lang="en-US" dirty="0" err="1" smtClean="0"/>
              <a:t>Antigone</a:t>
            </a:r>
            <a:r>
              <a:rPr lang="en-US" dirty="0" smtClean="0"/>
              <a:t> or </a:t>
            </a:r>
            <a:r>
              <a:rPr lang="en-US" dirty="0" err="1" smtClean="0"/>
              <a:t>Creon</a:t>
            </a:r>
            <a:r>
              <a:rPr lang="en-US" dirty="0" smtClean="0"/>
              <a:t>- 1 reason for each paragraph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Evidence- directly from the text with page number that proves topic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Link- connect the topic sentence to the evidence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Language- make sure to reread, edit, and make sure that the sentences make sense together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Conclusion- wraps everything together and restates the topic in DIFFERENT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906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EACH </a:t>
            </a:r>
            <a:r>
              <a:rPr lang="en-US" sz="2800" dirty="0" err="1" smtClean="0"/>
              <a:t>TELLCon</a:t>
            </a:r>
            <a:r>
              <a:rPr lang="en-US" sz="2800" dirty="0" smtClean="0"/>
              <a:t> is organized like this: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Topic- one reason from your thesis that supports your paper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Evidence=quote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Link- explain how the quote supports/proves topic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Evidence=quote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Link- explain how the quote supports/proves topic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Evidence=quote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Link- explain how the quote supports/proves topic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CON- restate topic in different words, summing everything up together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="b" anchorCtr="0">
            <a:normAutofit fontScale="90000"/>
          </a:bodyPr>
          <a:lstStyle/>
          <a:p>
            <a:r>
              <a:rPr lang="en-US"/>
              <a:t>To add a quote here or there…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603375"/>
            <a:ext cx="8201025" cy="4498975"/>
          </a:xfrm>
        </p:spPr>
        <p:txBody>
          <a:bodyPr>
            <a:normAutofit fontScale="85000" lnSpcReduction="20000"/>
          </a:bodyPr>
          <a:lstStyle/>
          <a:p>
            <a:pPr marL="273050" indent="-273050"/>
            <a:r>
              <a:rPr lang="en-US" dirty="0"/>
              <a:t>Plopping a quote in the middle of a paragraph does not count as style.</a:t>
            </a:r>
          </a:p>
          <a:p>
            <a:pPr marL="547688" lvl="1" indent="-273050"/>
            <a:r>
              <a:rPr lang="en-US" dirty="0" smtClean="0">
                <a:solidFill>
                  <a:schemeClr val="accent6"/>
                </a:solidFill>
              </a:rPr>
              <a:t>Remember to a</a:t>
            </a:r>
            <a:r>
              <a:rPr lang="en-US" sz="2600" dirty="0" smtClean="0">
                <a:solidFill>
                  <a:schemeClr val="accent6"/>
                </a:solidFill>
              </a:rPr>
              <a:t>void</a:t>
            </a:r>
            <a:r>
              <a:rPr lang="en-US" sz="2600" dirty="0">
                <a:solidFill>
                  <a:schemeClr val="accent6"/>
                </a:solidFill>
              </a:rPr>
              <a:t>: “This quote explains” “This quote shows” “In this quote</a:t>
            </a:r>
            <a:r>
              <a:rPr lang="en-US" sz="2600" dirty="0" smtClean="0">
                <a:solidFill>
                  <a:schemeClr val="accent6"/>
                </a:solidFill>
              </a:rPr>
              <a:t>”</a:t>
            </a:r>
          </a:p>
          <a:p>
            <a:pPr marL="547688" lvl="1" indent="-273050"/>
            <a:endParaRPr lang="en-US" dirty="0" smtClean="0">
              <a:solidFill>
                <a:schemeClr val="accent6"/>
              </a:solidFill>
            </a:endParaRPr>
          </a:p>
          <a:p>
            <a:pPr marL="547688" lvl="1" indent="-273050"/>
            <a:r>
              <a:rPr lang="en-US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Antigone</a:t>
            </a:r>
            <a:r>
              <a:rPr lang="en-US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has the better position in this argument against </a:t>
            </a:r>
            <a:r>
              <a:rPr lang="en-US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Creon</a:t>
            </a:r>
            <a:r>
              <a:rPr lang="en-US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because she is following the gods’ laws only. </a:t>
            </a:r>
            <a:r>
              <a:rPr lang="en-US" sz="2600" dirty="0" err="1" smtClean="0">
                <a:solidFill>
                  <a:schemeClr val="accent6"/>
                </a:solidFill>
              </a:rPr>
              <a:t>Antigone</a:t>
            </a:r>
            <a:r>
              <a:rPr lang="en-US" sz="2600" dirty="0" smtClean="0">
                <a:solidFill>
                  <a:schemeClr val="accent6"/>
                </a:solidFill>
              </a:rPr>
              <a:t> proves that she is above </a:t>
            </a:r>
            <a:r>
              <a:rPr lang="en-US" sz="2600" dirty="0" err="1" smtClean="0">
                <a:solidFill>
                  <a:schemeClr val="accent6"/>
                </a:solidFill>
              </a:rPr>
              <a:t>Creon</a:t>
            </a:r>
            <a:r>
              <a:rPr lang="en-US" dirty="0" err="1" smtClean="0">
                <a:solidFill>
                  <a:schemeClr val="accent6"/>
                </a:solidFill>
              </a:rPr>
              <a:t>’s</a:t>
            </a:r>
            <a:r>
              <a:rPr lang="en-US" dirty="0" smtClean="0">
                <a:solidFill>
                  <a:schemeClr val="accent6"/>
                </a:solidFill>
              </a:rPr>
              <a:t> law when she says, “I say that this crime is holy” (192).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By calling burying her brother a holy crime, she is removing herself from guilt in the eyes of the men in the government. She believes that, while she commits a crime on earth, she is actually following a more important law, God’s. </a:t>
            </a:r>
            <a:r>
              <a:rPr lang="en-US" dirty="0" smtClean="0">
                <a:solidFill>
                  <a:schemeClr val="accent6"/>
                </a:solidFill>
              </a:rPr>
              <a:t>In another example, </a:t>
            </a:r>
            <a:r>
              <a:rPr lang="en-US" dirty="0" err="1" smtClean="0">
                <a:solidFill>
                  <a:schemeClr val="accent6"/>
                </a:solidFill>
              </a:rPr>
              <a:t>Antigone</a:t>
            </a:r>
            <a:r>
              <a:rPr lang="en-US" dirty="0" smtClean="0">
                <a:solidFill>
                  <a:schemeClr val="accent6"/>
                </a:solidFill>
              </a:rPr>
              <a:t> shows that she is being holy when she says, “….”….</a:t>
            </a:r>
            <a:endParaRPr lang="en-US" sz="2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conclusion should:</a:t>
            </a:r>
          </a:p>
          <a:p>
            <a:pPr lvl="1"/>
            <a:r>
              <a:rPr lang="en-US" dirty="0"/>
              <a:t>Be seven sentences long</a:t>
            </a:r>
          </a:p>
          <a:p>
            <a:pPr lvl="1"/>
            <a:r>
              <a:rPr lang="en-US" dirty="0"/>
              <a:t>Summarize the evidence you have examined and what it indicates about your character- NOT an exact copy of your introduction</a:t>
            </a:r>
          </a:p>
          <a:p>
            <a:pPr lvl="1"/>
            <a:r>
              <a:rPr lang="en-US" dirty="0"/>
              <a:t>End with something to think about, or a wrap up statement, but NEVER a question or a thanks for reading statement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 anchor="b" anchorCtr="0"/>
          <a:lstStyle/>
          <a:p>
            <a:r>
              <a:rPr lang="en-US"/>
              <a:t>Plagiarism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603375"/>
            <a:ext cx="8201025" cy="4498975"/>
          </a:xfrm>
        </p:spPr>
        <p:txBody>
          <a:bodyPr>
            <a:normAutofit fontScale="92500" lnSpcReduction="10000"/>
          </a:bodyPr>
          <a:lstStyle/>
          <a:p>
            <a:pPr marL="273050" indent="-273050"/>
            <a:r>
              <a:rPr lang="en-US"/>
              <a:t>Plagiarism is a personal pet peeve of mine, and of all authors everywhere.</a:t>
            </a:r>
          </a:p>
          <a:p>
            <a:pPr marL="547688" lvl="1" indent="-273050"/>
            <a:r>
              <a:rPr lang="en-US" sz="2600"/>
              <a:t>When you plagiarize, you are taking credit for something that isn’t yours, even if your audience knows what you are talking about</a:t>
            </a:r>
          </a:p>
          <a:p>
            <a:pPr marL="547688" lvl="1" indent="-273050"/>
            <a:r>
              <a:rPr lang="en-US" sz="2600"/>
              <a:t>It is against the law.</a:t>
            </a:r>
          </a:p>
          <a:p>
            <a:pPr marL="547688" lvl="1" indent="-273050"/>
            <a:r>
              <a:rPr lang="en-US" sz="2600"/>
              <a:t>Bottom line, if it is not done properly, I will dock you- big time</a:t>
            </a:r>
          </a:p>
          <a:p>
            <a:pPr marL="273050" indent="-273050"/>
            <a:r>
              <a:rPr lang="en-US"/>
              <a:t>“I began to think there was some skill involved in being a girl” (Lee, 116).</a:t>
            </a:r>
          </a:p>
          <a:p>
            <a:pPr marL="547688" lvl="1" indent="-273050"/>
            <a:r>
              <a:rPr lang="en-US" i="1"/>
              <a:t>Very easy, right? </a:t>
            </a:r>
            <a:endParaRPr lang="en-US" sz="2600"/>
          </a:p>
          <a:p>
            <a:pPr marL="273050" indent="-273050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marL="273050" indent="-273050">
              <a:lnSpc>
                <a:spcPct val="90000"/>
              </a:lnSpc>
              <a:buFont typeface="Wingdings 2" pitchFamily="18" charset="2"/>
              <a:buNone/>
            </a:pPr>
            <a:endParaRPr lang="en-US" sz="1600" smtClean="0"/>
          </a:p>
          <a:p>
            <a:pPr marL="273050" indent="-273050" algn="ctr">
              <a:lnSpc>
                <a:spcPct val="90000"/>
              </a:lnSpc>
              <a:buFont typeface="Wingdings 2" pitchFamily="18" charset="2"/>
              <a:buNone/>
            </a:pPr>
            <a:r>
              <a:rPr lang="en-US" sz="3600" smtClean="0"/>
              <a:t>Quick Review: MLA Formatting:</a:t>
            </a:r>
            <a:endParaRPr lang="en-US" sz="1800" smtClean="0"/>
          </a:p>
          <a:p>
            <a:pPr marL="673100" lvl="1" indent="-273050">
              <a:lnSpc>
                <a:spcPct val="90000"/>
              </a:lnSpc>
            </a:pPr>
            <a:endParaRPr lang="en-US" sz="1600" smtClean="0"/>
          </a:p>
          <a:p>
            <a:pPr marL="673100" lvl="1" indent="-273050">
              <a:lnSpc>
                <a:spcPct val="90000"/>
              </a:lnSpc>
              <a:buFont typeface="Wingdings 2" pitchFamily="18" charset="2"/>
              <a:buNone/>
            </a:pPr>
            <a:endParaRPr lang="en-US" sz="1400" smtClean="0"/>
          </a:p>
        </p:txBody>
      </p:sp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-381000" y="1295400"/>
            <a:ext cx="34290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73100" lvl="1" indent="-273050"/>
            <a:r>
              <a:rPr lang="en-US" sz="2400">
                <a:latin typeface="Franklin Gothic Book" pitchFamily="34" charset="0"/>
              </a:rPr>
              <a:t>1. </a:t>
            </a:r>
            <a:r>
              <a:rPr lang="en-US" sz="2400">
                <a:solidFill>
                  <a:srgbClr val="5F9AFB"/>
                </a:solidFill>
                <a:latin typeface="Franklin Gothic Book" pitchFamily="34" charset="0"/>
              </a:rPr>
              <a:t>Use Times New Roman 12</a:t>
            </a:r>
          </a:p>
          <a:p>
            <a:pPr marL="673100" lvl="1" indent="-273050"/>
            <a:r>
              <a:rPr lang="en-US" sz="2400">
                <a:latin typeface="Franklin Gothic Book" pitchFamily="34" charset="0"/>
              </a:rPr>
              <a:t>2. </a:t>
            </a:r>
            <a:r>
              <a:rPr lang="en-US" sz="2400">
                <a:solidFill>
                  <a:schemeClr val="folHlink"/>
                </a:solidFill>
                <a:latin typeface="Franklin Gothic Book" pitchFamily="34" charset="0"/>
              </a:rPr>
              <a:t>Have 1 inch margins </a:t>
            </a:r>
          </a:p>
          <a:p>
            <a:pPr marL="673100" lvl="1" indent="-273050"/>
            <a:r>
              <a:rPr lang="en-US" sz="2400">
                <a:latin typeface="Franklin Gothic Book" pitchFamily="34" charset="0"/>
              </a:rPr>
              <a:t>3. </a:t>
            </a:r>
            <a:r>
              <a:rPr lang="en-US" sz="2400">
                <a:solidFill>
                  <a:srgbClr val="2EF04E"/>
                </a:solidFill>
                <a:latin typeface="Franklin Gothic Book" pitchFamily="34" charset="0"/>
              </a:rPr>
              <a:t>Have a header</a:t>
            </a:r>
          </a:p>
          <a:p>
            <a:pPr marL="673100" lvl="1" indent="-273050"/>
            <a:r>
              <a:rPr lang="en-US" sz="2400">
                <a:latin typeface="Franklin Gothic Book" pitchFamily="34" charset="0"/>
              </a:rPr>
              <a:t>	Your last name</a:t>
            </a:r>
          </a:p>
          <a:p>
            <a:pPr marL="673100" lvl="1" indent="-273050"/>
            <a:r>
              <a:rPr lang="en-US" sz="2400">
                <a:latin typeface="Franklin Gothic Book" pitchFamily="34" charset="0"/>
              </a:rPr>
              <a:t>	Page number </a:t>
            </a:r>
          </a:p>
          <a:p>
            <a:pPr marL="673100" lvl="1" indent="-273050"/>
            <a:r>
              <a:rPr lang="en-US" sz="2400">
                <a:latin typeface="Franklin Gothic Book" pitchFamily="34" charset="0"/>
              </a:rPr>
              <a:t>3. </a:t>
            </a:r>
            <a:r>
              <a:rPr lang="en-US" sz="2400">
                <a:solidFill>
                  <a:schemeClr val="hlink"/>
                </a:solidFill>
                <a:latin typeface="Franklin Gothic Book" pitchFamily="34" charset="0"/>
              </a:rPr>
              <a:t>Have a heading</a:t>
            </a:r>
          </a:p>
          <a:p>
            <a:pPr marL="673100" lvl="1" indent="-273050"/>
            <a:r>
              <a:rPr lang="en-US" sz="2400">
                <a:latin typeface="Franklin Gothic Book" pitchFamily="34" charset="0"/>
              </a:rPr>
              <a:t>	Your Name</a:t>
            </a:r>
          </a:p>
          <a:p>
            <a:pPr marL="673100" lvl="1" indent="-273050"/>
            <a:r>
              <a:rPr lang="en-US" sz="2400">
                <a:latin typeface="Franklin Gothic Book" pitchFamily="34" charset="0"/>
              </a:rPr>
              <a:t>	Teachers Name</a:t>
            </a:r>
          </a:p>
          <a:p>
            <a:pPr marL="673100" lvl="1" indent="-273050"/>
            <a:r>
              <a:rPr lang="en-US" sz="2400">
                <a:latin typeface="Franklin Gothic Book" pitchFamily="34" charset="0"/>
              </a:rPr>
              <a:t>	Class, Hour</a:t>
            </a:r>
          </a:p>
          <a:p>
            <a:pPr marL="673100" lvl="1" indent="-273050"/>
            <a:r>
              <a:rPr lang="en-US" sz="2400">
                <a:latin typeface="Franklin Gothic Book" pitchFamily="34" charset="0"/>
              </a:rPr>
              <a:t>	Date</a:t>
            </a:r>
          </a:p>
          <a:p>
            <a:pPr marL="673100" lvl="1" indent="-273050"/>
            <a:r>
              <a:rPr lang="en-US" sz="2400">
                <a:latin typeface="Franklin Gothic Book" pitchFamily="34" charset="0"/>
              </a:rPr>
              <a:t>4. </a:t>
            </a:r>
            <a:r>
              <a:rPr lang="en-US" sz="2400">
                <a:solidFill>
                  <a:srgbClr val="2EF04E"/>
                </a:solidFill>
                <a:latin typeface="Franklin Gothic Book" pitchFamily="34" charset="0"/>
              </a:rPr>
              <a:t>Have an interesting, unique title</a:t>
            </a:r>
          </a:p>
          <a:p>
            <a:pPr marL="673100" lvl="1" indent="-273050"/>
            <a:endParaRPr lang="en-US" sz="2400">
              <a:latin typeface="Franklin Gothic Book" pitchFamily="34" charset="0"/>
            </a:endParaRP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095375"/>
            <a:ext cx="6096000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7693"/>
            <a:ext cx="914400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do we go from here?</a:t>
            </a:r>
          </a:p>
          <a:p>
            <a:endParaRPr lang="en-US" sz="2400" dirty="0" smtClean="0"/>
          </a:p>
          <a:p>
            <a:r>
              <a:rPr lang="en-US" sz="2400" dirty="0" smtClean="0"/>
              <a:t>1 intro</a:t>
            </a:r>
          </a:p>
          <a:p>
            <a:r>
              <a:rPr lang="en-US" sz="2400" dirty="0" smtClean="0"/>
              <a:t>3 </a:t>
            </a:r>
            <a:r>
              <a:rPr lang="en-US" sz="2400" dirty="0" err="1" smtClean="0"/>
              <a:t>TELLCon</a:t>
            </a:r>
            <a:r>
              <a:rPr lang="en-US" sz="2400" dirty="0" smtClean="0"/>
              <a:t> (3 quotes each)</a:t>
            </a:r>
          </a:p>
          <a:p>
            <a:r>
              <a:rPr lang="en-US" sz="2400" dirty="0" smtClean="0"/>
              <a:t>1 conclusion</a:t>
            </a:r>
          </a:p>
          <a:p>
            <a:endParaRPr lang="en-US" sz="2400" dirty="0" smtClean="0"/>
          </a:p>
          <a:p>
            <a:r>
              <a:rPr lang="en-US" sz="2400" dirty="0" smtClean="0"/>
              <a:t>You can submit  a TYPED copy of your paper Wednesday or Thursday for Mrs. Eccles and Mrs. Loete to look over and give feed back for:</a:t>
            </a:r>
          </a:p>
          <a:p>
            <a:endParaRPr lang="en-US" sz="2400" dirty="0" smtClean="0"/>
          </a:p>
          <a:p>
            <a:r>
              <a:rPr lang="en-US" sz="2400" dirty="0" smtClean="0"/>
              <a:t>10 extra credit points TOMORROW</a:t>
            </a:r>
          </a:p>
          <a:p>
            <a:r>
              <a:rPr lang="en-US" sz="2400" dirty="0" smtClean="0"/>
              <a:t>5 extra credit points THURSDAY</a:t>
            </a:r>
          </a:p>
          <a:p>
            <a:endParaRPr lang="en-US" sz="2400" dirty="0" smtClean="0"/>
          </a:p>
          <a:p>
            <a:r>
              <a:rPr lang="en-US" sz="2400" dirty="0" smtClean="0"/>
              <a:t>Friday we will be gone to a conference and so…</a:t>
            </a:r>
          </a:p>
          <a:p>
            <a:endParaRPr lang="en-US" sz="2400" dirty="0" smtClean="0"/>
          </a:p>
          <a:p>
            <a:r>
              <a:rPr lang="en-US" sz="2400" dirty="0" smtClean="0"/>
              <a:t>YOUR FINAL DRAFT IS DUE ON MONDAY. We will spend 20 minutes on this tomorrow, and that is IT for class time, so take care of all your questions tomorrow.</a:t>
            </a:r>
          </a:p>
          <a:p>
            <a:endParaRPr lang="en-US" sz="2400" dirty="0" smtClean="0"/>
          </a:p>
          <a:p>
            <a:r>
              <a:rPr lang="en-US" sz="2400" dirty="0" smtClean="0"/>
              <a:t>TAKE ADVANTAGE OF opportunities that are presented to you.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your position?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if you support </a:t>
            </a:r>
            <a:r>
              <a:rPr lang="en-US" dirty="0" err="1" smtClean="0"/>
              <a:t>Antigone’s</a:t>
            </a:r>
            <a:r>
              <a:rPr lang="en-US" dirty="0" smtClean="0"/>
              <a:t> position on burying her brother, or King </a:t>
            </a:r>
            <a:r>
              <a:rPr lang="en-US" dirty="0" err="1" smtClean="0"/>
              <a:t>Creon’s</a:t>
            </a:r>
            <a:r>
              <a:rPr lang="en-US" dirty="0" smtClean="0"/>
              <a:t> position on not burying him.</a:t>
            </a:r>
          </a:p>
          <a:p>
            <a:endParaRPr lang="en-US" dirty="0" smtClean="0"/>
          </a:p>
          <a:p>
            <a:r>
              <a:rPr lang="en-US" dirty="0" smtClean="0"/>
              <a:t>You do not necessarily need to pick the one you AGREE with, just the one you have enough evidence to PROVE and SUPPORT.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Uses reasoned argument and EVIDENCE to support the position you take on the topic</a:t>
            </a:r>
          </a:p>
          <a:p>
            <a:endParaRPr lang="en-US" dirty="0" smtClean="0"/>
          </a:p>
          <a:p>
            <a:r>
              <a:rPr lang="en-US" dirty="0" smtClean="0"/>
              <a:t>Has an introduction, 3 body paragraphs, and a conclusion</a:t>
            </a:r>
          </a:p>
          <a:p>
            <a:endParaRPr lang="en-US" dirty="0" smtClean="0"/>
          </a:p>
          <a:p>
            <a:r>
              <a:rPr lang="en-US" dirty="0" smtClean="0"/>
              <a:t>Should be 2 to 3 pages in length, double spaced and in MLA formatting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453072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70000"/>
              </a:lnSpc>
              <a:buFont typeface="Wingdings" pitchFamily="2" charset="2"/>
              <a:buNone/>
            </a:pPr>
            <a:r>
              <a:rPr lang="en-US" sz="2600" b="1" dirty="0" smtClean="0"/>
              <a:t>Four components of an introduction paragraph:</a:t>
            </a:r>
          </a:p>
          <a:p>
            <a:pPr marL="457200" indent="-457200">
              <a:lnSpc>
                <a:spcPct val="70000"/>
              </a:lnSpc>
              <a:buFont typeface="Wingdings" pitchFamily="2" charset="2"/>
              <a:buNone/>
            </a:pPr>
            <a:endParaRPr lang="en-US" sz="2600" b="1" dirty="0" smtClean="0"/>
          </a:p>
          <a:p>
            <a:pPr marL="514350" indent="-514350">
              <a:lnSpc>
                <a:spcPct val="70000"/>
              </a:lnSpc>
              <a:buFont typeface="Wingdings" pitchFamily="2" charset="2"/>
              <a:buAutoNum type="arabicPeriod"/>
            </a:pPr>
            <a:r>
              <a:rPr lang="en-US" sz="2600" b="1" dirty="0" smtClean="0">
                <a:solidFill>
                  <a:srgbClr val="FFFF00"/>
                </a:solidFill>
              </a:rPr>
              <a:t>Attention getting </a:t>
            </a:r>
          </a:p>
          <a:p>
            <a:pPr marL="514350" indent="-514350">
              <a:lnSpc>
                <a:spcPct val="70000"/>
              </a:lnSpc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	sentences		        	        1-2 sentences</a:t>
            </a:r>
          </a:p>
          <a:p>
            <a:pPr marL="457200" indent="-457200">
              <a:lnSpc>
                <a:spcPct val="70000"/>
              </a:lnSpc>
              <a:buFont typeface="Wingdings" pitchFamily="2" charset="2"/>
              <a:buNone/>
            </a:pPr>
            <a:endParaRPr lang="en-US" sz="2600" b="1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70000"/>
              </a:lnSpc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4C99FF"/>
                </a:solidFill>
              </a:rPr>
              <a:t>2</a:t>
            </a:r>
            <a:r>
              <a:rPr lang="en-US" sz="2600" b="1" dirty="0" smtClean="0">
                <a:solidFill>
                  <a:srgbClr val="5F9AFB"/>
                </a:solidFill>
              </a:rPr>
              <a:t>. Using the name of the </a:t>
            </a:r>
          </a:p>
          <a:p>
            <a:pPr marL="457200" indent="-457200">
              <a:lnSpc>
                <a:spcPct val="70000"/>
              </a:lnSpc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5F9AFB"/>
                </a:solidFill>
              </a:rPr>
              <a:t>story, and author 											1 sentence</a:t>
            </a:r>
          </a:p>
          <a:p>
            <a:pPr marL="457200" indent="-457200">
              <a:lnSpc>
                <a:spcPct val="70000"/>
              </a:lnSpc>
              <a:buFont typeface="Wingdings" pitchFamily="2" charset="2"/>
              <a:buNone/>
            </a:pPr>
            <a:endParaRPr lang="en-US" sz="2600" b="1" dirty="0" smtClean="0"/>
          </a:p>
          <a:p>
            <a:pPr marL="457200" indent="-457200">
              <a:lnSpc>
                <a:spcPct val="70000"/>
              </a:lnSpc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FF00FF"/>
                </a:solidFill>
              </a:rPr>
              <a:t>3. Explanation sentences	       2-4 sentences</a:t>
            </a:r>
          </a:p>
          <a:p>
            <a:pPr marL="457200" indent="-457200">
              <a:lnSpc>
                <a:spcPct val="70000"/>
              </a:lnSpc>
              <a:buFont typeface="Wingdings" pitchFamily="2" charset="2"/>
              <a:buNone/>
            </a:pPr>
            <a:endParaRPr lang="en-US" sz="2600" b="1" dirty="0" smtClean="0"/>
          </a:p>
          <a:p>
            <a:pPr marL="457200" indent="-457200">
              <a:lnSpc>
                <a:spcPct val="70000"/>
              </a:lnSpc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6DBC62"/>
                </a:solidFill>
              </a:rPr>
              <a:t>4. Thesis statement			1 sentence</a:t>
            </a:r>
          </a:p>
          <a:p>
            <a:pPr marL="457200" indent="-457200">
              <a:lnSpc>
                <a:spcPct val="70000"/>
              </a:lnSpc>
              <a:buFont typeface="Wingdings" pitchFamily="2" charset="2"/>
              <a:buNone/>
            </a:pPr>
            <a:endParaRPr lang="en-US" sz="2200" b="1" dirty="0" smtClean="0">
              <a:solidFill>
                <a:srgbClr val="2EF04E"/>
              </a:solidFill>
            </a:endParaRPr>
          </a:p>
          <a:p>
            <a:pPr marL="457200" indent="-457200" algn="ctr">
              <a:lnSpc>
                <a:spcPct val="70000"/>
              </a:lnSpc>
              <a:buFont typeface="Wingdings" pitchFamily="2" charset="2"/>
              <a:buNone/>
            </a:pPr>
            <a:r>
              <a:rPr lang="en-US" sz="2200" b="1" dirty="0" smtClean="0"/>
              <a:t>An introduction paragraph should be approximately </a:t>
            </a:r>
          </a:p>
          <a:p>
            <a:pPr marL="457200" indent="-457200" algn="ctr">
              <a:lnSpc>
                <a:spcPct val="7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FF00FF"/>
                </a:solidFill>
              </a:rPr>
              <a:t>5-8 sentences!</a:t>
            </a:r>
          </a:p>
          <a:p>
            <a:pPr marL="457200" indent="-457200">
              <a:lnSpc>
                <a:spcPct val="70000"/>
              </a:lnSpc>
            </a:pPr>
            <a:endParaRPr lang="en-US" sz="2200" b="1" dirty="0" smtClean="0">
              <a:solidFill>
                <a:srgbClr val="FF00FF"/>
              </a:solidFill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Quick Review: Intro Paragraphs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Attention getter: Ask a relevant question, make a relevant startling statement</a:t>
            </a:r>
          </a:p>
          <a:p>
            <a:pPr lvl="1"/>
            <a:r>
              <a:rPr lang="en-US" dirty="0" smtClean="0"/>
              <a:t>CATCH THE ATTENTION OF THE READER!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Did you know…</a:t>
            </a:r>
          </a:p>
          <a:p>
            <a:pPr lvl="1"/>
            <a:r>
              <a:rPr lang="en-US" dirty="0" smtClean="0"/>
              <a:t>In this paper I will tell you about…</a:t>
            </a:r>
          </a:p>
          <a:p>
            <a:pPr lvl="1"/>
            <a:r>
              <a:rPr lang="en-US" dirty="0" smtClean="0"/>
              <a:t>Webster’s dictionary defines…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Title and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so we know what the heck you are talking about in the rest of your paper. </a:t>
            </a:r>
          </a:p>
          <a:p>
            <a:endParaRPr lang="en-US" dirty="0" smtClean="0"/>
          </a:p>
          <a:p>
            <a:r>
              <a:rPr lang="en-US" dirty="0" smtClean="0"/>
              <a:t>This information should connect the attention getter to the actual background of </a:t>
            </a:r>
            <a:r>
              <a:rPr lang="en-US" i="1" dirty="0" err="1" smtClean="0"/>
              <a:t>Antigone</a:t>
            </a:r>
            <a:r>
              <a:rPr lang="en-US" i="1" dirty="0" smtClean="0"/>
              <a:t> </a:t>
            </a:r>
            <a:r>
              <a:rPr lang="en-US" dirty="0" smtClean="0"/>
              <a:t>and be incorporated into the background info</a:t>
            </a:r>
          </a:p>
          <a:p>
            <a:endParaRPr lang="en-US" dirty="0" smtClean="0"/>
          </a:p>
          <a:p>
            <a:r>
              <a:rPr lang="en-US" i="1" dirty="0" err="1" smtClean="0"/>
              <a:t>Antigone</a:t>
            </a:r>
            <a:r>
              <a:rPr lang="en-US" dirty="0" smtClean="0"/>
              <a:t> should be italicized</a:t>
            </a:r>
          </a:p>
          <a:p>
            <a:r>
              <a:rPr lang="en-US" dirty="0" smtClean="0"/>
              <a:t>The author is Sophocles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Standing up for what one believes in is not always easy to do, and can lead to punishment or death. In </a:t>
            </a:r>
            <a:r>
              <a:rPr lang="en-US" i="1" dirty="0" err="1" smtClean="0"/>
              <a:t>Antigone</a:t>
            </a:r>
            <a:r>
              <a:rPr lang="en-US" i="1" dirty="0" smtClean="0"/>
              <a:t> </a:t>
            </a:r>
            <a:r>
              <a:rPr lang="en-US" dirty="0" smtClean="0"/>
              <a:t>by Sophocles, one woman risks… while King </a:t>
            </a:r>
            <a:r>
              <a:rPr lang="en-US" dirty="0" err="1" smtClean="0"/>
              <a:t>Creon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info/Thesis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Tell the reader enough so that he/she knows what the central conflict is about</a:t>
            </a:r>
          </a:p>
          <a:p>
            <a:endParaRPr lang="en-US" dirty="0" smtClean="0"/>
          </a:p>
          <a:p>
            <a:r>
              <a:rPr lang="en-US" dirty="0" smtClean="0"/>
              <a:t>Thesis is where you give your position on the conflict</a:t>
            </a:r>
          </a:p>
          <a:p>
            <a:endParaRPr lang="en-US" dirty="0" smtClean="0"/>
          </a:p>
          <a:p>
            <a:r>
              <a:rPr lang="en-US" dirty="0" smtClean="0"/>
              <a:t>I believe </a:t>
            </a:r>
            <a:r>
              <a:rPr lang="en-US" dirty="0" err="1" smtClean="0"/>
              <a:t>Antigone</a:t>
            </a:r>
            <a:r>
              <a:rPr lang="en-US" dirty="0" smtClean="0"/>
              <a:t> is right because</a:t>
            </a:r>
          </a:p>
          <a:p>
            <a:r>
              <a:rPr lang="en-US" dirty="0" smtClean="0"/>
              <a:t>I will prove </a:t>
            </a:r>
            <a:r>
              <a:rPr lang="en-US" dirty="0" err="1" smtClean="0"/>
              <a:t>Antigone</a:t>
            </a:r>
            <a:r>
              <a:rPr lang="en-US" dirty="0" smtClean="0"/>
              <a:t> is right because</a:t>
            </a:r>
          </a:p>
          <a:p>
            <a:r>
              <a:rPr lang="en-US" dirty="0" smtClean="0"/>
              <a:t>You will see that </a:t>
            </a:r>
            <a:r>
              <a:rPr lang="en-US" dirty="0" err="1" smtClean="0"/>
              <a:t>Antigone</a:t>
            </a:r>
            <a:r>
              <a:rPr lang="en-US" dirty="0" smtClean="0"/>
              <a:t> is right because</a:t>
            </a:r>
          </a:p>
          <a:p>
            <a:r>
              <a:rPr lang="en-US" dirty="0" err="1" smtClean="0"/>
              <a:t>Antigone</a:t>
            </a:r>
            <a:r>
              <a:rPr lang="en-US" dirty="0" smtClean="0"/>
              <a:t> has the stronger argument because____, </a:t>
            </a:r>
            <a:r>
              <a:rPr lang="en-US" smtClean="0"/>
              <a:t>______, and _________.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A thesis statement: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6"/>
                </a:solidFill>
              </a:rPr>
              <a:t>is ALWAYS the last sentence of your introduction paragraph.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6"/>
                </a:solidFill>
              </a:rPr>
              <a:t>Makes a bold, interesting statement about your topic that leaves your reader wanting to read the rest of your paper.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6"/>
                </a:solidFill>
              </a:rPr>
              <a:t>Should address the prompt that is given to guide the writing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6"/>
                </a:solidFill>
              </a:rPr>
              <a:t>Never use I, me , we, you, or yourself!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431925" y="265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Quick Review: Thesis Statements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105400"/>
            <a:ext cx="1328738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380</TotalTime>
  <Words>917</Words>
  <Application>Microsoft Office PowerPoint</Application>
  <PresentationFormat>On-screen Show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Foundry</vt:lpstr>
      <vt:lpstr>Antigone</vt:lpstr>
      <vt:lpstr>What’s your position?</vt:lpstr>
      <vt:lpstr>Position Paper</vt:lpstr>
      <vt:lpstr>Slide 4</vt:lpstr>
      <vt:lpstr>Intro</vt:lpstr>
      <vt:lpstr>Use of Title and Author</vt:lpstr>
      <vt:lpstr>Slide 7</vt:lpstr>
      <vt:lpstr>Background info/Thesis Statements</vt:lpstr>
      <vt:lpstr>Slide 9</vt:lpstr>
      <vt:lpstr>Leading to First TELLCON</vt:lpstr>
      <vt:lpstr> 3 Body Paragraphs</vt:lpstr>
      <vt:lpstr>Slide 12</vt:lpstr>
      <vt:lpstr>To add a quote here or there…</vt:lpstr>
      <vt:lpstr>Conclusions</vt:lpstr>
      <vt:lpstr>Plagiarism</vt:lpstr>
      <vt:lpstr>Slide 16</vt:lpstr>
      <vt:lpstr>Slide 17</vt:lpstr>
    </vt:vector>
  </TitlesOfParts>
  <Company>CUSD300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Antigone</dc:title>
  <dc:creator>User</dc:creator>
  <cp:lastModifiedBy>User</cp:lastModifiedBy>
  <cp:revision>18</cp:revision>
  <dcterms:created xsi:type="dcterms:W3CDTF">2011-10-11T14:01:35Z</dcterms:created>
  <dcterms:modified xsi:type="dcterms:W3CDTF">2011-10-18T17:53:41Z</dcterms:modified>
</cp:coreProperties>
</file>